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6"/>
  </p:notesMasterIdLst>
  <p:sldIdLst>
    <p:sldId id="256" r:id="rId2"/>
    <p:sldId id="258" r:id="rId3"/>
    <p:sldId id="259" r:id="rId4"/>
    <p:sldId id="260" r:id="rId5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54" autoAdjust="0"/>
  </p:normalViewPr>
  <p:slideViewPr>
    <p:cSldViewPr>
      <p:cViewPr varScale="1">
        <p:scale>
          <a:sx n="78" d="100"/>
          <a:sy n="78" d="100"/>
        </p:scale>
        <p:origin x="-984" y="-8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7796A8-72BB-4919-9C3F-5D4B14A0670B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44280F-F348-44C5-8535-E17062BA014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44280F-F348-44C5-8535-E17062BA0145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228601" y="438913"/>
            <a:ext cx="6399041" cy="826242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13947" y="578883"/>
            <a:ext cx="6230107" cy="414528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541782" y="2426941"/>
            <a:ext cx="5829300" cy="24384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541782" y="4913376"/>
            <a:ext cx="5829300" cy="12192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1A5474-4C9E-41D0-859B-5BFF71C2E585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489ECB-02E9-41D5-BF2F-F1FD7685EB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190" y="6644640"/>
            <a:ext cx="6137910" cy="140208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77190" y="707136"/>
            <a:ext cx="6137910" cy="5583936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1A5474-4C9E-41D0-859B-5BFF71C2E585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489ECB-02E9-41D5-BF2F-F1FD7685EB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711206"/>
            <a:ext cx="1485900" cy="70103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0050" y="711204"/>
            <a:ext cx="4457700" cy="70104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1A5474-4C9E-41D0-859B-5BFF71C2E585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489ECB-02E9-41D5-BF2F-F1FD7685EB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190" y="6644640"/>
            <a:ext cx="6137910" cy="140208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7190" y="707136"/>
            <a:ext cx="6137910" cy="5583936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1A5474-4C9E-41D0-859B-5BFF71C2E585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489ECB-02E9-41D5-BF2F-F1FD7685EB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228601" y="438913"/>
            <a:ext cx="6399041" cy="826242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13947" y="578883"/>
            <a:ext cx="6230107" cy="578843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1258" y="6571488"/>
            <a:ext cx="6137910" cy="902208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1258" y="7499312"/>
            <a:ext cx="6137910" cy="560832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1A5474-4C9E-41D0-859B-5BFF71C2E585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489ECB-02E9-41D5-BF2F-F1FD7685EB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5764" y="707136"/>
            <a:ext cx="2948940" cy="585216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566520" y="707136"/>
            <a:ext cx="2948940" cy="585216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1A5474-4C9E-41D0-859B-5BFF71C2E585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489ECB-02E9-41D5-BF2F-F1FD7685EB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190" y="6644640"/>
            <a:ext cx="6137910" cy="140208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418" y="772584"/>
            <a:ext cx="2948940" cy="1056216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89127" y="772584"/>
            <a:ext cx="2948940" cy="1056216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5418" y="1930400"/>
            <a:ext cx="2948940" cy="465328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9127" y="1930400"/>
            <a:ext cx="2948940" cy="465328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1A5474-4C9E-41D0-859B-5BFF71C2E585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489ECB-02E9-41D5-BF2F-F1FD7685EB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1A5474-4C9E-41D0-859B-5BFF71C2E585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489ECB-02E9-41D5-BF2F-F1FD7685EB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28601" y="438913"/>
            <a:ext cx="6399041" cy="826242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1A5474-4C9E-41D0-859B-5BFF71C2E585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489ECB-02E9-41D5-BF2F-F1FD7685EB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4088" y="711200"/>
            <a:ext cx="2228850" cy="12192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154135" y="1930403"/>
            <a:ext cx="2228850" cy="5608149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571030" y="1240192"/>
            <a:ext cx="3469619" cy="629920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1A5474-4C9E-41D0-859B-5BFF71C2E585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489ECB-02E9-41D5-BF2F-F1FD7685EB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228601" y="438913"/>
            <a:ext cx="6399041" cy="826242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4800600" y="578883"/>
            <a:ext cx="1743454" cy="57912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682741"/>
            <a:ext cx="6172200" cy="140208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4847034" y="711200"/>
            <a:ext cx="1680210" cy="5615307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1A5474-4C9E-41D0-859B-5BFF71C2E585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489ECB-02E9-41D5-BF2F-F1FD7685EB5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16110" y="581024"/>
            <a:ext cx="4443984" cy="57912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28601" y="438913"/>
            <a:ext cx="6399041" cy="826242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3947" y="578883"/>
            <a:ext cx="6230107" cy="73152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377190" y="6647453"/>
            <a:ext cx="6137910" cy="140208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77190" y="707136"/>
            <a:ext cx="6137910" cy="5583936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2832246" y="8149168"/>
            <a:ext cx="1714500" cy="486833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71A5474-4C9E-41D0-859B-5BFF71C2E585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4546746" y="8149168"/>
            <a:ext cx="1714500" cy="486833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6261246" y="8149168"/>
            <a:ext cx="342900" cy="486833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5489ECB-02E9-41D5-BF2F-F1FD7685EB5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8" y="4286248"/>
            <a:ext cx="5214974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700" dirty="0" smtClean="0">
                <a:latin typeface="Arial Black" pitchFamily="34" charset="0"/>
              </a:rPr>
              <a:t>Тесты для родителей</a:t>
            </a:r>
            <a:r>
              <a:rPr lang="ru-RU" sz="4400" dirty="0" smtClean="0">
                <a:latin typeface="Comic Sans MS" pitchFamily="66" charset="0"/>
              </a:rPr>
              <a:t/>
            </a:r>
            <a:br>
              <a:rPr lang="ru-RU" sz="4400" dirty="0" smtClean="0">
                <a:latin typeface="Comic Sans MS" pitchFamily="66" charset="0"/>
              </a:rPr>
            </a:br>
            <a:r>
              <a:rPr lang="ru-RU" sz="4900" i="1" dirty="0" smtClean="0">
                <a:latin typeface="Ariston" pitchFamily="66" charset="0"/>
                <a:cs typeface="Times New Roman" pitchFamily="18" charset="0"/>
              </a:rPr>
              <a:t> </a:t>
            </a:r>
            <a:br>
              <a:rPr lang="ru-RU" sz="4900" i="1" dirty="0" smtClean="0">
                <a:latin typeface="Ariston" pitchFamily="66" charset="0"/>
                <a:cs typeface="Times New Roman" pitchFamily="18" charset="0"/>
              </a:rPr>
            </a:br>
            <a:r>
              <a:rPr lang="ru-RU" sz="4900" i="1" dirty="0" smtClean="0">
                <a:latin typeface="Ariston" pitchFamily="66" charset="0"/>
                <a:cs typeface="Times New Roman" pitchFamily="18" charset="0"/>
              </a:rPr>
              <a:t>"</a:t>
            </a:r>
            <a:r>
              <a:rPr lang="ru-RU" sz="4900" i="1" dirty="0" smtClean="0">
                <a:latin typeface="Ariston" pitchFamily="66" charset="0"/>
                <a:cs typeface="Times New Roman" pitchFamily="18" charset="0"/>
              </a:rPr>
              <a:t>Искусство жить с детьми"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dirty="0" smtClean="0">
                <a:latin typeface="Comic Sans MS" pitchFamily="66" charset="0"/>
                <a:cs typeface="Times New Roman" pitchFamily="18" charset="0"/>
              </a:rPr>
              <a:t>Что </a:t>
            </a:r>
            <a:r>
              <a:rPr lang="ru-RU" dirty="0" smtClean="0">
                <a:latin typeface="Comic Sans MS" pitchFamily="66" charset="0"/>
                <a:cs typeface="Times New Roman" pitchFamily="18" charset="0"/>
              </a:rPr>
              <a:t>такое искусство воспитания? Только ли присмотр? Наставления? Или то душевное внимание, близость детей и взрослых, которые любой конфликт делают разрешимым, а дело - радостным и интересным? Мы предлагаем родителям лаконично ответить (да, нет, иногда, отчасти) на следующие вопросы психологического теста. Количество своих "да", "нет" и "отчасти", "иногда" - надо записать. Эта запись пригодится для подведения итогов.</a:t>
            </a:r>
            <a:br>
              <a:rPr lang="ru-RU" dirty="0" smtClean="0">
                <a:latin typeface="Comic Sans MS" pitchFamily="66" charset="0"/>
                <a:cs typeface="Times New Roman" pitchFamily="18" charset="0"/>
              </a:rPr>
            </a:br>
            <a:r>
              <a:rPr lang="ru-RU" dirty="0" smtClean="0">
                <a:latin typeface="Comic Sans MS" pitchFamily="66" charset="0"/>
                <a:cs typeface="Times New Roman" pitchFamily="18" charset="0"/>
              </a:rPr>
              <a:t/>
            </a:r>
            <a:br>
              <a:rPr lang="ru-RU" dirty="0" smtClean="0">
                <a:latin typeface="Comic Sans MS" pitchFamily="66" charset="0"/>
                <a:cs typeface="Times New Roman" pitchFamily="18" charset="0"/>
              </a:rPr>
            </a:br>
            <a:endParaRPr lang="ru-RU" dirty="0"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80" y="571472"/>
            <a:ext cx="5923596" cy="902014"/>
          </a:xfrm>
        </p:spPr>
        <p:txBody>
          <a:bodyPr>
            <a:normAutofit fontScale="90000"/>
          </a:bodyPr>
          <a:lstStyle/>
          <a:p>
            <a:r>
              <a:rPr lang="ru-RU" sz="5400" u="sng" dirty="0" smtClean="0">
                <a:latin typeface="Comic Sans MS" pitchFamily="66" charset="0"/>
                <a:cs typeface="Times New Roman" pitchFamily="18" charset="0"/>
              </a:rPr>
              <a:t>Вопросы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8" y="1500166"/>
            <a:ext cx="5786478" cy="3936302"/>
          </a:xfrm>
        </p:spPr>
        <p:txBody>
          <a:bodyPr>
            <a:normAutofit fontScale="25000" lnSpcReduction="20000"/>
          </a:bodyPr>
          <a:lstStyle/>
          <a:p>
            <a:r>
              <a:rPr lang="ru-RU" sz="8600" dirty="0" smtClean="0">
                <a:latin typeface="Comic Sans MS" pitchFamily="66" charset="0"/>
                <a:cs typeface="Times New Roman" pitchFamily="18" charset="0"/>
              </a:rPr>
              <a:t/>
            </a:r>
            <a:br>
              <a:rPr lang="ru-RU" sz="8600" dirty="0" smtClean="0">
                <a:latin typeface="Comic Sans MS" pitchFamily="66" charset="0"/>
                <a:cs typeface="Times New Roman" pitchFamily="18" charset="0"/>
              </a:rPr>
            </a:br>
            <a:r>
              <a:rPr lang="ru-RU" sz="8000" dirty="0" smtClean="0">
                <a:latin typeface="Comic Sans MS" pitchFamily="66" charset="0"/>
                <a:cs typeface="Times New Roman" pitchFamily="18" charset="0"/>
              </a:rPr>
              <a:t>1.Считаете ли вы, что в вашей семье есть взаимопонимание с детьми?</a:t>
            </a:r>
            <a:br>
              <a:rPr lang="ru-RU" sz="8000" dirty="0" smtClean="0">
                <a:latin typeface="Comic Sans MS" pitchFamily="66" charset="0"/>
                <a:cs typeface="Times New Roman" pitchFamily="18" charset="0"/>
              </a:rPr>
            </a:br>
            <a:r>
              <a:rPr lang="ru-RU" sz="8000" dirty="0" smtClean="0">
                <a:latin typeface="Comic Sans MS" pitchFamily="66" charset="0"/>
                <a:cs typeface="Times New Roman" pitchFamily="18" charset="0"/>
              </a:rPr>
              <a:t>2.Говорят ли с вами дети "по душам", советуются ли по "личным делам"?</a:t>
            </a:r>
            <a:br>
              <a:rPr lang="ru-RU" sz="8000" dirty="0" smtClean="0">
                <a:latin typeface="Comic Sans MS" pitchFamily="66" charset="0"/>
                <a:cs typeface="Times New Roman" pitchFamily="18" charset="0"/>
              </a:rPr>
            </a:br>
            <a:r>
              <a:rPr lang="ru-RU" sz="8000" dirty="0" smtClean="0">
                <a:latin typeface="Comic Sans MS" pitchFamily="66" charset="0"/>
                <a:cs typeface="Times New Roman" pitchFamily="18" charset="0"/>
              </a:rPr>
              <a:t>3.Интересуются ли они вашей работой?</a:t>
            </a:r>
            <a:br>
              <a:rPr lang="ru-RU" sz="8000" dirty="0" smtClean="0">
                <a:latin typeface="Comic Sans MS" pitchFamily="66" charset="0"/>
                <a:cs typeface="Times New Roman" pitchFamily="18" charset="0"/>
              </a:rPr>
            </a:br>
            <a:r>
              <a:rPr lang="ru-RU" sz="8000" dirty="0" smtClean="0">
                <a:latin typeface="Comic Sans MS" pitchFamily="66" charset="0"/>
                <a:cs typeface="Times New Roman" pitchFamily="18" charset="0"/>
              </a:rPr>
              <a:t>4.Знаете ли вы друзей ваших детей?</a:t>
            </a:r>
            <a:br>
              <a:rPr lang="ru-RU" sz="8000" dirty="0" smtClean="0">
                <a:latin typeface="Comic Sans MS" pitchFamily="66" charset="0"/>
                <a:cs typeface="Times New Roman" pitchFamily="18" charset="0"/>
              </a:rPr>
            </a:br>
            <a:r>
              <a:rPr lang="ru-RU" sz="8000" dirty="0" smtClean="0">
                <a:latin typeface="Comic Sans MS" pitchFamily="66" charset="0"/>
                <a:cs typeface="Times New Roman" pitchFamily="18" charset="0"/>
              </a:rPr>
              <a:t>5.Бывают ли они у вас дома?</a:t>
            </a:r>
            <a:br>
              <a:rPr lang="ru-RU" sz="8000" dirty="0" smtClean="0">
                <a:latin typeface="Comic Sans MS" pitchFamily="66" charset="0"/>
                <a:cs typeface="Times New Roman" pitchFamily="18" charset="0"/>
              </a:rPr>
            </a:br>
            <a:r>
              <a:rPr lang="ru-RU" sz="8000" dirty="0" smtClean="0">
                <a:latin typeface="Comic Sans MS" pitchFamily="66" charset="0"/>
                <a:cs typeface="Times New Roman" pitchFamily="18" charset="0"/>
              </a:rPr>
              <a:t>6.Участвуют ли дети вместе с вами в хозяйственных заботах?</a:t>
            </a:r>
            <a:br>
              <a:rPr lang="ru-RU" sz="8000" dirty="0" smtClean="0">
                <a:latin typeface="Comic Sans MS" pitchFamily="66" charset="0"/>
                <a:cs typeface="Times New Roman" pitchFamily="18" charset="0"/>
              </a:rPr>
            </a:br>
            <a:r>
              <a:rPr lang="ru-RU" sz="8000" dirty="0" smtClean="0">
                <a:latin typeface="Comic Sans MS" pitchFamily="66" charset="0"/>
                <a:cs typeface="Times New Roman" pitchFamily="18" charset="0"/>
              </a:rPr>
              <a:t>7.Проверяете ли вы, как они учат уроки?</a:t>
            </a:r>
            <a:br>
              <a:rPr lang="ru-RU" sz="8000" dirty="0" smtClean="0">
                <a:latin typeface="Comic Sans MS" pitchFamily="66" charset="0"/>
                <a:cs typeface="Times New Roman" pitchFamily="18" charset="0"/>
              </a:rPr>
            </a:br>
            <a:r>
              <a:rPr lang="ru-RU" sz="8000" dirty="0" smtClean="0">
                <a:latin typeface="Comic Sans MS" pitchFamily="66" charset="0"/>
                <a:cs typeface="Times New Roman" pitchFamily="18" charset="0"/>
              </a:rPr>
              <a:t>8.Есть ли у вас общие с ними занятия и увлечения?</a:t>
            </a:r>
            <a:br>
              <a:rPr lang="ru-RU" sz="8000" dirty="0" smtClean="0">
                <a:latin typeface="Comic Sans MS" pitchFamily="66" charset="0"/>
                <a:cs typeface="Times New Roman" pitchFamily="18" charset="0"/>
              </a:rPr>
            </a:br>
            <a:r>
              <a:rPr lang="ru-RU" sz="8000" dirty="0" smtClean="0">
                <a:latin typeface="Comic Sans MS" pitchFamily="66" charset="0"/>
                <a:cs typeface="Times New Roman" pitchFamily="18" charset="0"/>
              </a:rPr>
              <a:t>9.Участвуют ли дети в подготовке к семейным праздникам?</a:t>
            </a:r>
            <a:br>
              <a:rPr lang="ru-RU" sz="8000" dirty="0" smtClean="0">
                <a:latin typeface="Comic Sans MS" pitchFamily="66" charset="0"/>
                <a:cs typeface="Times New Roman" pitchFamily="18" charset="0"/>
              </a:rPr>
            </a:br>
            <a:r>
              <a:rPr lang="ru-RU" sz="8000" dirty="0" smtClean="0">
                <a:latin typeface="Comic Sans MS" pitchFamily="66" charset="0"/>
                <a:cs typeface="Times New Roman" pitchFamily="18" charset="0"/>
              </a:rPr>
              <a:t>10.А "детские праздники" - предпочитают ли они, чтобы вы были с ними, или хотят проводить их "без взрослых"?</a:t>
            </a:r>
            <a:br>
              <a:rPr lang="ru-RU" sz="8000" dirty="0" smtClean="0">
                <a:latin typeface="Comic Sans MS" pitchFamily="66" charset="0"/>
                <a:cs typeface="Times New Roman" pitchFamily="18" charset="0"/>
              </a:rPr>
            </a:br>
            <a:r>
              <a:rPr lang="ru-RU" sz="8000" dirty="0" smtClean="0">
                <a:latin typeface="Comic Sans MS" pitchFamily="66" charset="0"/>
                <a:cs typeface="Times New Roman" pitchFamily="18" charset="0"/>
              </a:rPr>
              <a:t>11.Обсуждаете ли вы с детьми прочитанные книги?</a:t>
            </a:r>
            <a:br>
              <a:rPr lang="ru-RU" sz="8000" dirty="0" smtClean="0">
                <a:latin typeface="Comic Sans MS" pitchFamily="66" charset="0"/>
                <a:cs typeface="Times New Roman" pitchFamily="18" charset="0"/>
              </a:rPr>
            </a:br>
            <a:r>
              <a:rPr lang="ru-RU" sz="8000" dirty="0" smtClean="0">
                <a:latin typeface="Comic Sans MS" pitchFamily="66" charset="0"/>
                <a:cs typeface="Times New Roman" pitchFamily="18" charset="0"/>
              </a:rPr>
              <a:t>12.А телевизионные передачи и фильмы?</a:t>
            </a:r>
            <a:br>
              <a:rPr lang="ru-RU" sz="8000" dirty="0" smtClean="0">
                <a:latin typeface="Comic Sans MS" pitchFamily="66" charset="0"/>
                <a:cs typeface="Times New Roman" pitchFamily="18" charset="0"/>
              </a:rPr>
            </a:br>
            <a:r>
              <a:rPr lang="ru-RU" sz="8000" dirty="0" smtClean="0">
                <a:latin typeface="Comic Sans MS" pitchFamily="66" charset="0"/>
                <a:cs typeface="Times New Roman" pitchFamily="18" charset="0"/>
              </a:rPr>
              <a:t>13.Бываете ли вы вместе в театрах, музеях, на выставках и концертах?</a:t>
            </a:r>
            <a:br>
              <a:rPr lang="ru-RU" sz="8000" dirty="0" smtClean="0">
                <a:latin typeface="Comic Sans MS" pitchFamily="66" charset="0"/>
                <a:cs typeface="Times New Roman" pitchFamily="18" charset="0"/>
              </a:rPr>
            </a:br>
            <a:r>
              <a:rPr lang="ru-RU" sz="8000" dirty="0" smtClean="0">
                <a:latin typeface="Comic Sans MS" pitchFamily="66" charset="0"/>
                <a:cs typeface="Times New Roman" pitchFamily="18" charset="0"/>
              </a:rPr>
              <a:t>14.Участвуете ли вместе с детьми в прогулках, туристических походах?</a:t>
            </a:r>
            <a:br>
              <a:rPr lang="ru-RU" sz="8000" dirty="0" smtClean="0">
                <a:latin typeface="Comic Sans MS" pitchFamily="66" charset="0"/>
                <a:cs typeface="Times New Roman" pitchFamily="18" charset="0"/>
              </a:rPr>
            </a:br>
            <a:r>
              <a:rPr lang="ru-RU" sz="8000" dirty="0" smtClean="0">
                <a:latin typeface="Comic Sans MS" pitchFamily="66" charset="0"/>
                <a:cs typeface="Times New Roman" pitchFamily="18" charset="0"/>
              </a:rPr>
              <a:t>15.Предпочитаете ли проводить отпуск вместе с ними или нет?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endParaRPr lang="ru-RU" sz="8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04" y="7858148"/>
            <a:ext cx="6137910" cy="617200"/>
          </a:xfrm>
        </p:spPr>
        <p:txBody>
          <a:bodyPr>
            <a:normAutofit fontScale="90000"/>
          </a:bodyPr>
          <a:lstStyle/>
          <a:p>
            <a:r>
              <a:rPr lang="ru-RU" sz="27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Ключ</a:t>
            </a:r>
            <a:r>
              <a:rPr lang="ru-RU" sz="2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каждое "да" испытуемые получают 2 балла, за каждое "отчасти", "иногда" - 1 балл, за "нет" - 0.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Более 20 баллов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Ваши отношения с детьми в основном можно считать благополучными.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От 10 до 20 баллов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Отношения можно оценить как удовлетворительные, но недостаточно многосторонние. Вам следует подумать, как они должны быть улучшены и чем дополнены. 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Менее 10 баллов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Ваши контакты с детьми явно недостаточны. Необходимо принимать срочные меры для их улучшения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42" y="7786710"/>
            <a:ext cx="6137910" cy="973452"/>
          </a:xfrm>
        </p:spPr>
        <p:txBody>
          <a:bodyPr>
            <a:noAutofit/>
          </a:bodyPr>
          <a:lstStyle/>
          <a:p>
            <a:r>
              <a:rPr lang="ru-RU" sz="1800" i="1" dirty="0" smtClean="0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Более 20 баллов</a:t>
            </a:r>
            <a:r>
              <a:rPr lang="ru-RU" sz="1800" dirty="0" smtClean="0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Comic Sans MS" pitchFamily="66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Comic Sans MS" pitchFamily="66" charset="0"/>
                <a:cs typeface="Times New Roman" pitchFamily="18" charset="0"/>
              </a:rPr>
            </a:br>
            <a:r>
              <a:rPr lang="ru-RU" sz="1800" dirty="0" smtClean="0">
                <a:latin typeface="Comic Sans MS" pitchFamily="66" charset="0"/>
                <a:cs typeface="Times New Roman" pitchFamily="18" charset="0"/>
              </a:rPr>
              <a:t>Ваши отношения с детьми в основном можно считать благополучными</a:t>
            </a:r>
            <a:r>
              <a:rPr lang="ru-RU" sz="1800" dirty="0" smtClean="0">
                <a:latin typeface="Comic Sans MS" pitchFamily="66" charset="0"/>
                <a:cs typeface="Times New Roman" pitchFamily="18" charset="0"/>
              </a:rPr>
              <a:t>.</a:t>
            </a:r>
            <a:r>
              <a:rPr lang="ru-RU" sz="1800" dirty="0" smtClean="0">
                <a:latin typeface="Comic Sans MS" pitchFamily="66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Comic Sans MS" pitchFamily="66" charset="0"/>
                <a:cs typeface="Times New Roman" pitchFamily="18" charset="0"/>
              </a:rPr>
            </a:br>
            <a:r>
              <a:rPr lang="ru-RU" sz="1800" i="1" dirty="0" smtClean="0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От 10 до 20 баллов</a:t>
            </a:r>
            <a:r>
              <a:rPr lang="ru-RU" sz="1800" dirty="0" smtClean="0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Comic Sans MS" pitchFamily="66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Comic Sans MS" pitchFamily="66" charset="0"/>
                <a:cs typeface="Times New Roman" pitchFamily="18" charset="0"/>
              </a:rPr>
            </a:br>
            <a:r>
              <a:rPr lang="ru-RU" sz="1800" dirty="0" smtClean="0">
                <a:latin typeface="Comic Sans MS" pitchFamily="66" charset="0"/>
                <a:cs typeface="Times New Roman" pitchFamily="18" charset="0"/>
              </a:rPr>
              <a:t>Отношения можно оценить как удовлетворительные, но недостаточно многосторонние. Вам следует подумать, как они должны быть улучшены и чем дополнены. </a:t>
            </a:r>
            <a:br>
              <a:rPr lang="ru-RU" sz="1800" dirty="0" smtClean="0">
                <a:latin typeface="Comic Sans MS" pitchFamily="66" charset="0"/>
                <a:cs typeface="Times New Roman" pitchFamily="18" charset="0"/>
              </a:rPr>
            </a:br>
            <a:r>
              <a:rPr lang="ru-RU" sz="1800" i="1" dirty="0" smtClean="0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Менее 10 баллов</a:t>
            </a:r>
            <a:r>
              <a:rPr lang="ru-RU" sz="1800" dirty="0" smtClean="0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Comic Sans MS" pitchFamily="66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Comic Sans MS" pitchFamily="66" charset="0"/>
                <a:cs typeface="Times New Roman" pitchFamily="18" charset="0"/>
              </a:rPr>
            </a:br>
            <a:r>
              <a:rPr lang="ru-RU" sz="1800" dirty="0" smtClean="0">
                <a:latin typeface="Comic Sans MS" pitchFamily="66" charset="0"/>
                <a:cs typeface="Times New Roman" pitchFamily="18" charset="0"/>
              </a:rPr>
              <a:t>Ваши контакты с детьми явно недостаточны. Необходимо принимать срочные меры для их улучшения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5418" y="1357290"/>
            <a:ext cx="5616788" cy="47151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9600" u="sng" dirty="0" smtClean="0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Ключ</a:t>
            </a:r>
            <a:r>
              <a:rPr lang="ru-RU" sz="9600" dirty="0" smtClean="0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/>
            </a:r>
            <a:br>
              <a:rPr lang="ru-RU" sz="9600" dirty="0" smtClean="0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</a:br>
            <a:r>
              <a:rPr lang="ru-RU" sz="9600" dirty="0" smtClean="0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За каждое "да" испытуемые получают 2 балла, за каждое "отчасти", "иногда" - 1 балл, за "нет" - 0.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Содержимое 3" descr="pic6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285728" y="2571736"/>
            <a:ext cx="6286544" cy="2168466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</TotalTime>
  <Words>90</Words>
  <Application>Microsoft Office PowerPoint</Application>
  <PresentationFormat>Экран (4:3)</PresentationFormat>
  <Paragraphs>8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Аспект</vt:lpstr>
      <vt:lpstr>Тесты для родителей   "Искусство жить с детьми" </vt:lpstr>
      <vt:lpstr>Вопросы</vt:lpstr>
      <vt:lpstr>Ключ За каждое "да" испытуемые получают 2 балла, за каждое "отчасти", "иногда" - 1 балл, за "нет" - 0.  Более 20 баллов  Ваши отношения с детьми в основном можно считать благополучными.  От 10 до 20 баллов  Отношения можно оценить как удовлетворительные, но недостаточно многосторонние. Вам следует подумать, как они должны быть улучшены и чем дополнены.   Менее 10 баллов  Ваши контакты с детьми явно недостаточны. Необходимо принимать срочные меры для их улучшения </vt:lpstr>
      <vt:lpstr>Более 20 баллов  Ваши отношения с детьми в основном можно считать благополучными. От 10 до 20 баллов  Отношения можно оценить как удовлетворительные, но недостаточно многосторонние. Вам следует подумать, как они должны быть улучшены и чем дополнены.  Менее 10 баллов  Ваши контакты с детьми явно недостаточны. Необходимо принимать срочные меры для их улучшения 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Тесты для родителей   "Искусство жить с детьми" </dc:title>
  <dc:creator>Admin</dc:creator>
  <cp:lastModifiedBy>Admin</cp:lastModifiedBy>
  <cp:revision>8</cp:revision>
  <dcterms:created xsi:type="dcterms:W3CDTF">2012-08-09T04:30:49Z</dcterms:created>
  <dcterms:modified xsi:type="dcterms:W3CDTF">2012-08-09T05:41:01Z</dcterms:modified>
</cp:coreProperties>
</file>